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08" autoAdjust="0"/>
  </p:normalViewPr>
  <p:slideViewPr>
    <p:cSldViewPr>
      <p:cViewPr varScale="1">
        <p:scale>
          <a:sx n="49" d="100"/>
          <a:sy n="49" d="100"/>
        </p:scale>
        <p:origin x="-10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DC181-C378-4F04-AA8D-76AD3B4D813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567CD-EF56-48F6-87F4-A559E6EF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8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DA3C-39F3-4D29-9BC3-C80D08B5E16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DA3C-39F3-4D29-9BC3-C80D08B5E16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2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DA3C-39F3-4D29-9BC3-C80D08B5E16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5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DA3C-39F3-4D29-9BC3-C80D08B5E16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32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DA3C-39F3-4D29-9BC3-C80D08B5E16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2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557B-0366-4467-BB97-E392E8078C1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AFF5-9E79-408A-BC16-0249375FB5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557B-0366-4467-BB97-E392E8078C1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AFF5-9E79-408A-BC16-0249375FB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557B-0366-4467-BB97-E392E8078C1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AFF5-9E79-408A-BC16-0249375FB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557B-0366-4467-BB97-E392E8078C1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AFF5-9E79-408A-BC16-0249375FB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557B-0366-4467-BB97-E392E8078C1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AFF5-9E79-408A-BC16-0249375FB5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557B-0366-4467-BB97-E392E8078C1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AFF5-9E79-408A-BC16-0249375FB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557B-0366-4467-BB97-E392E8078C1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AFF5-9E79-408A-BC16-0249375FB59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557B-0366-4467-BB97-E392E8078C1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AFF5-9E79-408A-BC16-0249375FB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557B-0366-4467-BB97-E392E8078C1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AFF5-9E79-408A-BC16-0249375FB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557B-0366-4467-BB97-E392E8078C1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AFF5-9E79-408A-BC16-0249375FB59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557B-0366-4467-BB97-E392E8078C1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AFF5-9E79-408A-BC16-0249375FB5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794557B-0366-4467-BB97-E392E8078C16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6D1AFF5-9E79-408A-BC16-0249375FB5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larvalsubjects.wordpress.com/2010/12/09/meeces-in-spac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Microgravity on Stem and immune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2000" dirty="0" smtClean="0"/>
              <a:t>Presented by: </a:t>
            </a:r>
            <a:r>
              <a:rPr lang="en-US" sz="2000" dirty="0" err="1" smtClean="0"/>
              <a:t>Tyrene</a:t>
            </a:r>
            <a:r>
              <a:rPr lang="en-US" sz="2000" dirty="0" smtClean="0"/>
              <a:t> Hubbard</a:t>
            </a:r>
          </a:p>
          <a:p>
            <a:pPr algn="ctr"/>
            <a:r>
              <a:rPr lang="en-US" sz="2000" dirty="0" smtClean="0"/>
              <a:t>PI: Dr. David Harris</a:t>
            </a:r>
          </a:p>
          <a:p>
            <a:pPr algn="ctr"/>
            <a:r>
              <a:rPr lang="en-US" sz="2000" dirty="0" smtClean="0"/>
              <a:t>Arizona Space Grant Symposium</a:t>
            </a:r>
          </a:p>
          <a:p>
            <a:pPr algn="ctr"/>
            <a:r>
              <a:rPr lang="en-US" sz="2000" dirty="0" smtClean="0"/>
              <a:t>Tucson, Arizona</a:t>
            </a:r>
          </a:p>
          <a:p>
            <a:pPr algn="ctr"/>
            <a:r>
              <a:rPr lang="en-US" sz="2000" dirty="0" smtClean="0"/>
              <a:t>April 11, 2014</a:t>
            </a:r>
          </a:p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30" y="6019800"/>
            <a:ext cx="811348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36020"/>
            <a:ext cx="513336" cy="87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3" y="6019800"/>
            <a:ext cx="81399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7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3" y="6019800"/>
            <a:ext cx="81399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36020"/>
            <a:ext cx="513336" cy="87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 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30" y="6019800"/>
            <a:ext cx="811348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102" y="1828800"/>
            <a:ext cx="2424230" cy="2656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6117" y="4522190"/>
            <a:ext cx="464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30000" dirty="0">
                <a:solidFill>
                  <a:srgbClr val="292934"/>
                </a:solidFill>
              </a:rPr>
              <a:t>8</a:t>
            </a:r>
            <a:r>
              <a:rPr lang="en-US" sz="800" dirty="0" smtClean="0">
                <a:solidFill>
                  <a:srgbClr val="292934"/>
                </a:solidFill>
              </a:rPr>
              <a:t>http</a:t>
            </a:r>
            <a:r>
              <a:rPr lang="en-US" sz="800" dirty="0">
                <a:solidFill>
                  <a:srgbClr val="292934"/>
                </a:solidFill>
              </a:rPr>
              <a:t>://larvalsubjects.files.wordpress.com/2010/12/mouse-in-space.jpg?w=272&amp;h=300</a:t>
            </a:r>
          </a:p>
        </p:txBody>
      </p:sp>
    </p:spTree>
    <p:extLst>
      <p:ext uri="{BB962C8B-B14F-4D97-AF65-F5344CB8AC3E}">
        <p14:creationId xmlns:p14="http://schemas.microsoft.com/office/powerpoint/2010/main" val="3547178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3" y="6019800"/>
            <a:ext cx="81399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36020"/>
            <a:ext cx="513336" cy="87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10000"/>
            <a:ext cx="2739333" cy="1619250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30" y="6019800"/>
            <a:ext cx="811348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524000"/>
            <a:ext cx="8077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2-year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Extended space flight missions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E.g., missions to mars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Use humanized murine mice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In Low-earth orbit gravity is decreased and microgravity is achieved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9363" y="5439931"/>
            <a:ext cx="5244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30000" dirty="0">
                <a:solidFill>
                  <a:srgbClr val="292934"/>
                </a:solidFill>
              </a:rPr>
              <a:t>1</a:t>
            </a:r>
            <a:r>
              <a:rPr lang="en-US" sz="800" dirty="0">
                <a:solidFill>
                  <a:srgbClr val="292934"/>
                </a:solidFill>
              </a:rPr>
              <a:t>http://d1jqu7g1y74ds1.cloudfront.net/wp-content/uploads/2010/10/manned-mission-mars-illustration.jpg</a:t>
            </a:r>
          </a:p>
        </p:txBody>
      </p:sp>
    </p:spTree>
    <p:extLst>
      <p:ext uri="{BB962C8B-B14F-4D97-AF65-F5344CB8AC3E}">
        <p14:creationId xmlns:p14="http://schemas.microsoft.com/office/powerpoint/2010/main" val="8995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3" y="6019800"/>
            <a:ext cx="81399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36020"/>
            <a:ext cx="513336" cy="87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Stem Cells?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30" y="6019800"/>
            <a:ext cx="811348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134" y="2362200"/>
            <a:ext cx="2112666" cy="16573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r>
              <a:rPr lang="en-US" dirty="0" smtClean="0">
                <a:solidFill>
                  <a:srgbClr val="292934"/>
                </a:solidFill>
              </a:rPr>
              <a:t>Flight missions have reported deleterious effects on body</a:t>
            </a:r>
          </a:p>
          <a:p>
            <a:pPr lvl="1">
              <a:buClr>
                <a:srgbClr val="93A299"/>
              </a:buClr>
            </a:pPr>
            <a:r>
              <a:rPr lang="en-US" dirty="0" smtClean="0">
                <a:solidFill>
                  <a:srgbClr val="292934"/>
                </a:solidFill>
              </a:rPr>
              <a:t>Immune system is weakened</a:t>
            </a:r>
            <a:r>
              <a:rPr lang="en-US" baseline="30000" dirty="0" smtClean="0">
                <a:solidFill>
                  <a:srgbClr val="292934"/>
                </a:solidFill>
              </a:rPr>
              <a:t>2</a:t>
            </a:r>
            <a:endParaRPr lang="en-US" dirty="0" smtClean="0">
              <a:solidFill>
                <a:srgbClr val="292934"/>
              </a:solidFill>
            </a:endParaRPr>
          </a:p>
          <a:p>
            <a:pPr lvl="1">
              <a:buClr>
                <a:srgbClr val="93A299"/>
              </a:buClr>
            </a:pPr>
            <a:r>
              <a:rPr lang="en-US" dirty="0" smtClean="0">
                <a:solidFill>
                  <a:srgbClr val="292934"/>
                </a:solidFill>
              </a:rPr>
              <a:t>Increase in stress hormone levels</a:t>
            </a:r>
            <a:r>
              <a:rPr lang="en-US" baseline="30000" dirty="0" smtClean="0">
                <a:solidFill>
                  <a:srgbClr val="292934"/>
                </a:solidFill>
              </a:rPr>
              <a:t>3</a:t>
            </a:r>
            <a:endParaRPr lang="en-US" dirty="0" smtClean="0">
              <a:solidFill>
                <a:srgbClr val="292934"/>
              </a:solidFill>
            </a:endParaRPr>
          </a:p>
          <a:p>
            <a:pPr lvl="1">
              <a:buClr>
                <a:srgbClr val="93A299"/>
              </a:buClr>
            </a:pPr>
            <a:r>
              <a:rPr lang="en-US" dirty="0" smtClean="0">
                <a:solidFill>
                  <a:srgbClr val="292934"/>
                </a:solidFill>
              </a:rPr>
              <a:t>Bone demineralizes</a:t>
            </a:r>
            <a:r>
              <a:rPr lang="en-US" baseline="30000" dirty="0" smtClean="0">
                <a:solidFill>
                  <a:srgbClr val="292934"/>
                </a:solidFill>
              </a:rPr>
              <a:t>4</a:t>
            </a:r>
            <a:endParaRPr lang="en-US" dirty="0" smtClean="0">
              <a:solidFill>
                <a:srgbClr val="292934"/>
              </a:solidFill>
            </a:endParaRPr>
          </a:p>
          <a:p>
            <a:pPr lvl="1">
              <a:buClr>
                <a:srgbClr val="93A299"/>
              </a:buClr>
            </a:pPr>
            <a:r>
              <a:rPr lang="en-US" dirty="0" smtClean="0">
                <a:solidFill>
                  <a:srgbClr val="292934"/>
                </a:solidFill>
              </a:rPr>
              <a:t>Pathogenic bacteria thrive in microgravity</a:t>
            </a:r>
            <a:r>
              <a:rPr lang="en-US" baseline="30000" dirty="0">
                <a:solidFill>
                  <a:srgbClr val="292934"/>
                </a:solidFill>
              </a:rPr>
              <a:t>5</a:t>
            </a:r>
            <a:r>
              <a:rPr lang="en-US" dirty="0" smtClean="0">
                <a:solidFill>
                  <a:srgbClr val="292934"/>
                </a:solidFill>
              </a:rPr>
              <a:t> </a:t>
            </a:r>
          </a:p>
          <a:p>
            <a:pPr>
              <a:buClr>
                <a:srgbClr val="93A299"/>
              </a:buClr>
            </a:pPr>
            <a:r>
              <a:rPr lang="en-US" smtClean="0">
                <a:solidFill>
                  <a:srgbClr val="292934"/>
                </a:solidFill>
              </a:rPr>
              <a:t>Immune and </a:t>
            </a:r>
            <a:r>
              <a:rPr lang="en-US" dirty="0">
                <a:solidFill>
                  <a:srgbClr val="292934"/>
                </a:solidFill>
              </a:rPr>
              <a:t>s</a:t>
            </a:r>
            <a:r>
              <a:rPr lang="en-US" dirty="0" smtClean="0">
                <a:solidFill>
                  <a:srgbClr val="292934"/>
                </a:solidFill>
              </a:rPr>
              <a:t>tem cells</a:t>
            </a:r>
          </a:p>
          <a:p>
            <a:pPr lvl="1">
              <a:buClr>
                <a:srgbClr val="93A299"/>
              </a:buClr>
            </a:pPr>
            <a:r>
              <a:rPr lang="en-US" dirty="0" smtClean="0">
                <a:solidFill>
                  <a:srgbClr val="292934"/>
                </a:solidFill>
              </a:rPr>
              <a:t>Will use humanized mice for the study                    </a:t>
            </a:r>
            <a:r>
              <a:rPr lang="en-US" sz="800" dirty="0" smtClean="0">
                <a:solidFill>
                  <a:srgbClr val="292934"/>
                </a:solidFill>
              </a:rPr>
              <a:t>Image courtesy of health centrics.net</a:t>
            </a:r>
            <a:r>
              <a:rPr lang="en-US" sz="800" baseline="30000" dirty="0">
                <a:solidFill>
                  <a:srgbClr val="292934"/>
                </a:solidFill>
              </a:rPr>
              <a:t>6</a:t>
            </a:r>
            <a:endParaRPr lang="en-US" sz="800" dirty="0" smtClean="0">
              <a:solidFill>
                <a:srgbClr val="292934"/>
              </a:solidFill>
            </a:endParaRPr>
          </a:p>
          <a:p>
            <a:pPr lvl="1">
              <a:buClr>
                <a:srgbClr val="93A299"/>
              </a:buClr>
            </a:pPr>
            <a:r>
              <a:rPr lang="en-US" dirty="0" smtClean="0">
                <a:solidFill>
                  <a:srgbClr val="292934"/>
                </a:solidFill>
              </a:rPr>
              <a:t>Using umbilical cord blood derived stem cells </a:t>
            </a:r>
          </a:p>
          <a:p>
            <a:pPr lvl="1">
              <a:buClr>
                <a:srgbClr val="93A299"/>
              </a:buClr>
            </a:pPr>
            <a:r>
              <a:rPr lang="en-US" dirty="0" smtClean="0">
                <a:solidFill>
                  <a:srgbClr val="292934"/>
                </a:solidFill>
              </a:rPr>
              <a:t>Contains </a:t>
            </a:r>
            <a:r>
              <a:rPr lang="en-US" dirty="0">
                <a:solidFill>
                  <a:srgbClr val="292934"/>
                </a:solidFill>
              </a:rPr>
              <a:t>hematopoietic stem </a:t>
            </a:r>
            <a:r>
              <a:rPr lang="en-US" dirty="0" smtClean="0">
                <a:solidFill>
                  <a:srgbClr val="292934"/>
                </a:solidFill>
              </a:rPr>
              <a:t>cells that will give rise to the human immune system </a:t>
            </a:r>
          </a:p>
          <a:p>
            <a:pPr marL="0" indent="0">
              <a:buClr>
                <a:srgbClr val="93A299"/>
              </a:buClr>
              <a:buFont typeface="Arial" pitchFamily="34" charset="0"/>
              <a:buNone/>
            </a:pPr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3" y="6019800"/>
            <a:ext cx="81399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36020"/>
            <a:ext cx="513336" cy="87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Why Hind-Limb Unloading?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78" y="1676400"/>
            <a:ext cx="2555822" cy="2119587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30" y="6019800"/>
            <a:ext cx="811348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5673778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3A299"/>
              </a:buClr>
            </a:pPr>
            <a:r>
              <a:rPr lang="en-US" dirty="0" smtClean="0">
                <a:solidFill>
                  <a:srgbClr val="292934"/>
                </a:solidFill>
              </a:rPr>
              <a:t>Simulates the effects of microgravity</a:t>
            </a:r>
          </a:p>
          <a:p>
            <a:pPr>
              <a:buClr>
                <a:srgbClr val="93A299"/>
              </a:buClr>
            </a:pPr>
            <a:r>
              <a:rPr lang="en-US" dirty="0" smtClean="0">
                <a:solidFill>
                  <a:srgbClr val="292934"/>
                </a:solidFill>
              </a:rPr>
              <a:t>Also known as 45° head-down tilt</a:t>
            </a:r>
          </a:p>
          <a:p>
            <a:pPr>
              <a:buClr>
                <a:srgbClr val="93A299"/>
              </a:buClr>
            </a:pPr>
            <a:r>
              <a:rPr lang="en-US" dirty="0" smtClean="0">
                <a:solidFill>
                  <a:srgbClr val="292934"/>
                </a:solidFill>
              </a:rPr>
              <a:t>Can be compared to rapid-turnaround ISS experiments</a:t>
            </a:r>
          </a:p>
          <a:p>
            <a:pPr>
              <a:buClr>
                <a:srgbClr val="93A299"/>
              </a:buClr>
            </a:pPr>
            <a:r>
              <a:rPr lang="en-US" i="1" dirty="0" smtClean="0">
                <a:solidFill>
                  <a:srgbClr val="292934"/>
                </a:solidFill>
              </a:rPr>
              <a:t>In vivo </a:t>
            </a:r>
            <a:r>
              <a:rPr lang="en-US" dirty="0" smtClean="0">
                <a:solidFill>
                  <a:srgbClr val="292934"/>
                </a:solidFill>
              </a:rPr>
              <a:t>system used for data collection and observation</a:t>
            </a:r>
          </a:p>
          <a:p>
            <a:pPr>
              <a:buClr>
                <a:srgbClr val="93A299"/>
              </a:buClr>
            </a:pPr>
            <a:endParaRPr lang="en-US" dirty="0" smtClean="0">
              <a:solidFill>
                <a:srgbClr val="292934"/>
              </a:solidFill>
            </a:endParaRPr>
          </a:p>
          <a:p>
            <a:pPr>
              <a:buClr>
                <a:srgbClr val="93A299"/>
              </a:buClr>
            </a:pPr>
            <a:endParaRPr lang="en-US" dirty="0" smtClean="0">
              <a:solidFill>
                <a:srgbClr val="292934"/>
              </a:solidFill>
            </a:endParaRPr>
          </a:p>
          <a:p>
            <a:pPr lvl="1">
              <a:buClr>
                <a:srgbClr val="93A299"/>
              </a:buClr>
            </a:pPr>
            <a:endParaRPr lang="en-US" dirty="0" smtClean="0">
              <a:solidFill>
                <a:srgbClr val="29293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3867825"/>
            <a:ext cx="365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292934"/>
                </a:solidFill>
              </a:rPr>
              <a:t>Photo courtesy of Brown, M., </a:t>
            </a:r>
            <a:r>
              <a:rPr lang="en-US" sz="800" dirty="0" err="1">
                <a:solidFill>
                  <a:srgbClr val="292934"/>
                </a:solidFill>
              </a:rPr>
              <a:t>Crissey</a:t>
            </a:r>
            <a:r>
              <a:rPr lang="en-US" sz="800" dirty="0">
                <a:solidFill>
                  <a:srgbClr val="292934"/>
                </a:solidFill>
              </a:rPr>
              <a:t>, J.M., &amp; </a:t>
            </a:r>
            <a:r>
              <a:rPr lang="en-US" sz="800" dirty="0" err="1">
                <a:solidFill>
                  <a:srgbClr val="292934"/>
                </a:solidFill>
              </a:rPr>
              <a:t>Ferrira</a:t>
            </a:r>
            <a:r>
              <a:rPr lang="en-US" sz="800" dirty="0">
                <a:solidFill>
                  <a:srgbClr val="292934"/>
                </a:solidFill>
              </a:rPr>
              <a:t>, J.A. (2011)</a:t>
            </a:r>
            <a:r>
              <a:rPr lang="en-US" sz="800" baseline="30000" dirty="0">
                <a:solidFill>
                  <a:srgbClr val="292934"/>
                </a:solidFill>
              </a:rPr>
              <a:t>7</a:t>
            </a:r>
            <a:endParaRPr lang="en-US" sz="8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3" y="6019800"/>
            <a:ext cx="81399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36020"/>
            <a:ext cx="513336" cy="87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30" y="6019800"/>
            <a:ext cx="811348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08759"/>
            <a:ext cx="24384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523999"/>
            <a:ext cx="5867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Construct cage and HU apparatus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Prepare murine mice for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Suspend mice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92934"/>
                </a:solidFill>
              </a:rPr>
              <a:t>Periodically assess immune and hematopoietic </a:t>
            </a:r>
            <a:r>
              <a:rPr lang="en-US" sz="2400" dirty="0">
                <a:solidFill>
                  <a:srgbClr val="292934"/>
                </a:solidFill>
              </a:rPr>
              <a:t>system of mice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Cheek stick (blood collection)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FACS (Fluorescence Activating Cell Sorting)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CFU (Colony Forming Unit)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BDM (Bone Density Mass)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929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92934"/>
              </a:solidFill>
            </a:endParaRPr>
          </a:p>
          <a:p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3" y="6019800"/>
            <a:ext cx="81399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36020"/>
            <a:ext cx="513336" cy="87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30" y="6019800"/>
            <a:ext cx="811348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524000"/>
            <a:ext cx="548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Preliminary stage of study has </a:t>
            </a:r>
            <a:r>
              <a:rPr lang="en-US" sz="2400" dirty="0" smtClean="0">
                <a:solidFill>
                  <a:srgbClr val="292934"/>
                </a:solidFill>
              </a:rPr>
              <a:t>started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92934"/>
                </a:solidFill>
              </a:rPr>
              <a:t>Training </a:t>
            </a:r>
            <a:r>
              <a:rPr lang="en-US" sz="2400" dirty="0">
                <a:solidFill>
                  <a:srgbClr val="292934"/>
                </a:solidFill>
              </a:rPr>
              <a:t>completed for working with </a:t>
            </a:r>
            <a:r>
              <a:rPr lang="en-US" sz="2400" dirty="0" smtClean="0">
                <a:solidFill>
                  <a:srgbClr val="292934"/>
                </a:solidFill>
              </a:rPr>
              <a:t>animals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92934"/>
                </a:solidFill>
              </a:rPr>
              <a:t>Taking </a:t>
            </a:r>
            <a:r>
              <a:rPr lang="en-US" sz="2400" dirty="0">
                <a:solidFill>
                  <a:srgbClr val="292934"/>
                </a:solidFill>
              </a:rPr>
              <a:t>baselines before suspension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Now ready to suspend the mice and start experiment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Study will continue for the next </a:t>
            </a:r>
            <a:r>
              <a:rPr lang="en-US" sz="2400" dirty="0" smtClean="0">
                <a:solidFill>
                  <a:srgbClr val="292934"/>
                </a:solidFill>
              </a:rPr>
              <a:t>two-years</a:t>
            </a:r>
            <a:endParaRPr lang="en-US" sz="2400" dirty="0">
              <a:solidFill>
                <a:srgbClr val="29293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9293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641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9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3" y="6019800"/>
            <a:ext cx="81399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36020"/>
            <a:ext cx="513336" cy="87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Directions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30" y="6019800"/>
            <a:ext cx="811348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5240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Continue data collection on monthly 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Determine if we can use animal model as a substitute for human experimentation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Learn, refine, and apply any new methods in reducing the deleterious effects of extended flight travel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Expand and contribute to spaceflight-microgravity knowledge 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3" y="6019800"/>
            <a:ext cx="81399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36020"/>
            <a:ext cx="513336" cy="87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Acknowledgments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30" y="6019800"/>
            <a:ext cx="811348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6764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Dr. David Harris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Dr. Michael </a:t>
            </a:r>
            <a:r>
              <a:rPr lang="en-US" sz="2400" dirty="0" err="1">
                <a:solidFill>
                  <a:srgbClr val="292934"/>
                </a:solidFill>
              </a:rPr>
              <a:t>Badowski</a:t>
            </a:r>
            <a:endParaRPr lang="en-US" sz="2400" dirty="0">
              <a:solidFill>
                <a:srgbClr val="292934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Susan Brew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Sam </a:t>
            </a:r>
            <a:r>
              <a:rPr lang="en-US" sz="2400" dirty="0" err="1" smtClean="0">
                <a:solidFill>
                  <a:srgbClr val="292934"/>
                </a:solidFill>
              </a:rPr>
              <a:t>Roden</a:t>
            </a:r>
            <a:endParaRPr lang="en-US" sz="2400" dirty="0">
              <a:solidFill>
                <a:srgbClr val="292934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Arizona Space Grant Consortium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92934"/>
                </a:solidFill>
              </a:rPr>
              <a:t>National Aeronautics Space Administration (NASA)</a:t>
            </a:r>
          </a:p>
        </p:txBody>
      </p:sp>
    </p:spTree>
    <p:extLst>
      <p:ext uri="{BB962C8B-B14F-4D97-AF65-F5344CB8AC3E}">
        <p14:creationId xmlns:p14="http://schemas.microsoft.com/office/powerpoint/2010/main" val="19913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aseline="30000" dirty="0" smtClean="0"/>
              <a:t>1</a:t>
            </a:r>
            <a:r>
              <a:rPr lang="en-US" sz="1200" dirty="0" smtClean="0"/>
              <a:t>Atkinson, Nancy. (7 Oct 2010). Could a Human Mars Mission Be Funded Commercially? </a:t>
            </a:r>
            <a:r>
              <a:rPr lang="en-US" sz="1200" i="1" dirty="0" smtClean="0"/>
              <a:t>Universe Today</a:t>
            </a:r>
            <a:r>
              <a:rPr lang="en-US" sz="1200" dirty="0" smtClean="0"/>
              <a:t>. Image.</a:t>
            </a:r>
            <a:endParaRPr lang="en-US" sz="1200" baseline="30000" dirty="0" smtClean="0"/>
          </a:p>
          <a:p>
            <a:pPr marL="0" indent="0">
              <a:buNone/>
            </a:pPr>
            <a:r>
              <a:rPr lang="en-US" sz="1200" baseline="30000" dirty="0" smtClean="0"/>
              <a:t>2</a:t>
            </a:r>
            <a:r>
              <a:rPr lang="vi-VN" sz="1200" dirty="0" smtClean="0"/>
              <a:t>Guéguinou</a:t>
            </a:r>
            <a:r>
              <a:rPr lang="vi-VN" sz="1200" dirty="0"/>
              <a:t>, N, C Huin-Schohn, M Bascove, JL Bueb, E Tschirhart, C Legrand-Frossi, and JP Frippiat. "Could </a:t>
            </a:r>
            <a:r>
              <a:rPr lang="en-US" sz="1200" dirty="0" smtClean="0"/>
              <a:t>	</a:t>
            </a:r>
            <a:r>
              <a:rPr lang="vi-VN" sz="1200" dirty="0" smtClean="0"/>
              <a:t>Spaceflight-Associated </a:t>
            </a:r>
            <a:r>
              <a:rPr lang="vi-VN" sz="1200" dirty="0"/>
              <a:t>Immune System Weakening Preclude the Expansion of Human Presence Beyond </a:t>
            </a:r>
            <a:r>
              <a:rPr lang="en-US" sz="1200" dirty="0" smtClean="0"/>
              <a:t>	</a:t>
            </a:r>
            <a:r>
              <a:rPr lang="vi-VN" sz="1200" dirty="0" smtClean="0"/>
              <a:t>Earth's </a:t>
            </a:r>
            <a:r>
              <a:rPr lang="vi-VN" sz="1200" dirty="0"/>
              <a:t>Orbit?" </a:t>
            </a:r>
            <a:r>
              <a:rPr lang="vi-VN" sz="1200" i="1" dirty="0"/>
              <a:t>Journal of Leukocyte Biology</a:t>
            </a:r>
            <a:r>
              <a:rPr lang="vi-VN" sz="1200" dirty="0"/>
              <a:t>. 86.5 (2009): 1027-38. Print. 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baseline="30000" dirty="0"/>
              <a:t>3</a:t>
            </a:r>
            <a:r>
              <a:rPr lang="en-US" sz="1200" dirty="0"/>
              <a:t>Chapes, SK, SJ </a:t>
            </a:r>
            <a:r>
              <a:rPr lang="en-US" sz="1200" dirty="0" err="1"/>
              <a:t>Simske</a:t>
            </a:r>
            <a:r>
              <a:rPr lang="en-US" sz="1200" dirty="0"/>
              <a:t>, G </a:t>
            </a:r>
            <a:r>
              <a:rPr lang="en-US" sz="1200" dirty="0" err="1"/>
              <a:t>Sonnenfeld</a:t>
            </a:r>
            <a:r>
              <a:rPr lang="en-US" sz="1200" dirty="0"/>
              <a:t>, ES Miller, and RJ Zimmerman. "Effects of Spaceflight and Peg-Il-2 on Rat </a:t>
            </a:r>
            <a:r>
              <a:rPr lang="en-US" sz="1200" dirty="0" smtClean="0"/>
              <a:t>	Physiological </a:t>
            </a:r>
            <a:r>
              <a:rPr lang="en-US" sz="1200" dirty="0"/>
              <a:t>and Immunological Responses." </a:t>
            </a:r>
            <a:r>
              <a:rPr lang="en-US" sz="1200" i="1" dirty="0"/>
              <a:t>Journal of Applied Physiology (</a:t>
            </a:r>
            <a:r>
              <a:rPr lang="en-US" sz="1200" i="1" dirty="0" err="1"/>
              <a:t>bethesda</a:t>
            </a:r>
            <a:r>
              <a:rPr lang="en-US" sz="1200" i="1" dirty="0"/>
              <a:t>, Md. : 1985)</a:t>
            </a:r>
            <a:r>
              <a:rPr lang="en-US" sz="1200" dirty="0"/>
              <a:t>. 86.6 </a:t>
            </a:r>
            <a:r>
              <a:rPr lang="en-US" sz="1200" dirty="0" smtClean="0"/>
              <a:t>	(</a:t>
            </a:r>
            <a:r>
              <a:rPr lang="en-US" sz="1200" dirty="0"/>
              <a:t>1999): 2065-76. Print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r>
              <a:rPr lang="en-US" sz="1200" baseline="30000" dirty="0" smtClean="0"/>
              <a:t>4</a:t>
            </a:r>
            <a:r>
              <a:rPr lang="en-US" sz="1200" dirty="0" smtClean="0"/>
              <a:t>Sung</a:t>
            </a:r>
            <a:r>
              <a:rPr lang="en-US" sz="1200" dirty="0"/>
              <a:t>, M, J Li, A.J </a:t>
            </a:r>
            <a:r>
              <a:rPr lang="en-US" sz="1200" dirty="0" err="1"/>
              <a:t>Spieker</a:t>
            </a:r>
            <a:r>
              <a:rPr lang="en-US" sz="1200" dirty="0"/>
              <a:t>, G.D Rosen, S.B </a:t>
            </a:r>
            <a:r>
              <a:rPr lang="en-US" sz="1200" dirty="0" err="1"/>
              <a:t>Rutkove</a:t>
            </a:r>
            <a:r>
              <a:rPr lang="en-US" sz="1200" dirty="0"/>
              <a:t>, J </a:t>
            </a:r>
            <a:r>
              <a:rPr lang="en-US" sz="1200" dirty="0" err="1"/>
              <a:t>Spatz</a:t>
            </a:r>
            <a:r>
              <a:rPr lang="en-US" sz="1200" dirty="0"/>
              <a:t>, R </a:t>
            </a:r>
            <a:r>
              <a:rPr lang="en-US" sz="1200" dirty="0" err="1"/>
              <a:t>Ellman</a:t>
            </a:r>
            <a:r>
              <a:rPr lang="en-US" sz="1200" dirty="0"/>
              <a:t>, M </a:t>
            </a:r>
            <a:r>
              <a:rPr lang="en-US" sz="1200" dirty="0" err="1"/>
              <a:t>Bouxsein</a:t>
            </a:r>
            <a:r>
              <a:rPr lang="en-US" sz="1200" dirty="0"/>
              <a:t>, V.L Ferguson, and T.A Bateman. </a:t>
            </a:r>
            <a:r>
              <a:rPr lang="en-US" sz="1200" dirty="0" smtClean="0"/>
              <a:t>	"</a:t>
            </a:r>
            <a:r>
              <a:rPr lang="en-US" sz="1200" dirty="0"/>
              <a:t>Spaceflight and Hind Limb Unloading Induce Similar Changes in Electrical Impedance Characteristics of </a:t>
            </a:r>
            <a:r>
              <a:rPr lang="en-US" sz="1200" dirty="0" smtClean="0"/>
              <a:t>	Mouse </a:t>
            </a:r>
            <a:r>
              <a:rPr lang="en-US" sz="1200" dirty="0"/>
              <a:t>Gastrocnemius Muscle." </a:t>
            </a:r>
            <a:r>
              <a:rPr lang="en-US" sz="1200" i="1" dirty="0"/>
              <a:t>Journal of Musculoskeletal Neuronal Interactions</a:t>
            </a:r>
            <a:r>
              <a:rPr lang="en-US" sz="1200" dirty="0"/>
              <a:t>. 13.4 (2013): 405-411. </a:t>
            </a:r>
            <a:r>
              <a:rPr lang="en-US" sz="1200" dirty="0" smtClean="0"/>
              <a:t>	Print</a:t>
            </a:r>
            <a:r>
              <a:rPr lang="en-US" sz="1200" dirty="0"/>
              <a:t>.</a:t>
            </a:r>
            <a:endParaRPr lang="en-US" sz="1200" baseline="30000" dirty="0" smtClean="0"/>
          </a:p>
          <a:p>
            <a:pPr marL="0" indent="0">
              <a:buNone/>
            </a:pPr>
            <a:r>
              <a:rPr lang="en-US" sz="1200" baseline="30000" dirty="0"/>
              <a:t>5</a:t>
            </a:r>
            <a:r>
              <a:rPr lang="vi-VN" sz="1200" dirty="0" smtClean="0"/>
              <a:t>Guéguinou</a:t>
            </a:r>
            <a:r>
              <a:rPr lang="vi-VN" sz="1200" dirty="0"/>
              <a:t>, </a:t>
            </a:r>
            <a:r>
              <a:rPr lang="en-US" sz="1200" dirty="0" smtClean="0"/>
              <a:t>N., et al.</a:t>
            </a:r>
            <a:endParaRPr lang="en-US" sz="1200" baseline="30000" dirty="0" smtClean="0"/>
          </a:p>
          <a:p>
            <a:pPr marL="0" indent="0">
              <a:buNone/>
            </a:pPr>
            <a:r>
              <a:rPr lang="en-US" sz="1200" baseline="30000" dirty="0"/>
              <a:t>6</a:t>
            </a:r>
            <a:r>
              <a:rPr lang="en-US" sz="1200" dirty="0" smtClean="0"/>
              <a:t>Health </a:t>
            </a:r>
            <a:r>
              <a:rPr lang="en-US" sz="1200" dirty="0" err="1"/>
              <a:t>centrics</a:t>
            </a:r>
            <a:r>
              <a:rPr lang="en-US" sz="1200" dirty="0"/>
              <a:t>. (</a:t>
            </a:r>
            <a:r>
              <a:rPr lang="en-US" sz="1200" dirty="0" err="1"/>
              <a:t>n.d.</a:t>
            </a:r>
            <a:r>
              <a:rPr lang="en-US" sz="1200" dirty="0"/>
              <a:t>). Umbilical Cord Blood can be used to treat Diseases. </a:t>
            </a:r>
            <a:r>
              <a:rPr lang="en-US" sz="1200" i="1" dirty="0"/>
              <a:t>Health Care &amp; Alternative Medicine: </a:t>
            </a:r>
            <a:r>
              <a:rPr lang="en-US" sz="1200" i="1" dirty="0" smtClean="0"/>
              <a:t>	Working </a:t>
            </a:r>
            <a:r>
              <a:rPr lang="en-US" sz="1200" i="1" dirty="0"/>
              <a:t>for Healthier Life. </a:t>
            </a:r>
            <a:r>
              <a:rPr lang="en-US" sz="1200" dirty="0" smtClean="0"/>
              <a:t>Image.</a:t>
            </a:r>
          </a:p>
          <a:p>
            <a:pPr marL="0" indent="0">
              <a:buNone/>
            </a:pPr>
            <a:r>
              <a:rPr lang="en-US" sz="1200" baseline="30000" dirty="0" smtClean="0"/>
              <a:t>7</a:t>
            </a:r>
            <a:r>
              <a:rPr lang="en-US" sz="1200" dirty="0"/>
              <a:t> Ferreira, J. A., </a:t>
            </a:r>
            <a:r>
              <a:rPr lang="en-US" sz="1200" dirty="0" err="1"/>
              <a:t>Crissey</a:t>
            </a:r>
            <a:r>
              <a:rPr lang="en-US" sz="1200" dirty="0"/>
              <a:t>, J. M., Brown, M. An Alternant Method to the Traditional NASA </a:t>
            </a:r>
            <a:r>
              <a:rPr lang="en-US" sz="1200" dirty="0" err="1"/>
              <a:t>Hindlimb</a:t>
            </a:r>
            <a:r>
              <a:rPr lang="en-US" sz="1200" dirty="0"/>
              <a:t> Unloading Model in </a:t>
            </a:r>
            <a:r>
              <a:rPr lang="en-US" sz="1200" dirty="0" smtClean="0"/>
              <a:t>	Mice</a:t>
            </a:r>
            <a:r>
              <a:rPr lang="en-US" sz="1200" dirty="0"/>
              <a:t>. </a:t>
            </a:r>
            <a:r>
              <a:rPr lang="en-US" sz="1200" i="1" dirty="0"/>
              <a:t>J. Vis. Exp.</a:t>
            </a:r>
            <a:r>
              <a:rPr lang="en-US" sz="1200" dirty="0"/>
              <a:t> (49), e2467, doi:10.3791/2467 (2011).</a:t>
            </a:r>
            <a:endParaRPr lang="en-US" sz="1200" baseline="30000" dirty="0" smtClean="0"/>
          </a:p>
          <a:p>
            <a:pPr marL="0" indent="0">
              <a:buNone/>
            </a:pPr>
            <a:r>
              <a:rPr lang="en-US" sz="1200" baseline="30000" dirty="0"/>
              <a:t>8</a:t>
            </a:r>
            <a:r>
              <a:rPr lang="en-US" sz="1200" dirty="0" smtClean="0"/>
              <a:t>larvalsubjects. (9 Dec 2010). </a:t>
            </a:r>
            <a:r>
              <a:rPr lang="en-US" sz="1200" dirty="0" err="1" smtClean="0"/>
              <a:t>Meeces</a:t>
            </a:r>
            <a:r>
              <a:rPr lang="en-US" sz="1200" dirty="0" smtClean="0"/>
              <a:t> in Space! </a:t>
            </a:r>
            <a:r>
              <a:rPr lang="en-US" sz="1200" i="1" dirty="0" smtClean="0"/>
              <a:t>Larval </a:t>
            </a:r>
            <a:r>
              <a:rPr lang="en-US" sz="1200" i="1" dirty="0" err="1" smtClean="0"/>
              <a:t>Subjects.</a:t>
            </a:r>
            <a:r>
              <a:rPr lang="en-US" sz="1200" dirty="0" err="1" smtClean="0"/>
              <a:t>Image</a:t>
            </a:r>
            <a:r>
              <a:rPr lang="en-US" sz="1200" dirty="0" smtClean="0"/>
              <a:t>.</a:t>
            </a:r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://larvalsubjects.wordpress.com/2010/12/09/meeces-in-space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</a:t>
            </a:r>
            <a:endParaRPr lang="en-US" sz="1200" i="1" baseline="300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</TotalTime>
  <Words>385</Words>
  <Application>Microsoft Office PowerPoint</Application>
  <PresentationFormat>On-screen Show (4:3)</PresentationFormat>
  <Paragraphs>75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Effects of Microgravity on Stem and immune Cells</vt:lpstr>
      <vt:lpstr>Introduction</vt:lpstr>
      <vt:lpstr>Why Stem Cells?</vt:lpstr>
      <vt:lpstr>Why Hind-Limb Unloading? </vt:lpstr>
      <vt:lpstr>Methods</vt:lpstr>
      <vt:lpstr>Results</vt:lpstr>
      <vt:lpstr>Future Directions</vt:lpstr>
      <vt:lpstr>Acknowledgments</vt:lpstr>
      <vt:lpstr>Citations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Microgravity on Stem and immune Cells</dc:title>
  <dc:creator>Tyreneh</dc:creator>
  <cp:lastModifiedBy>Tyreneh</cp:lastModifiedBy>
  <cp:revision>8</cp:revision>
  <dcterms:created xsi:type="dcterms:W3CDTF">2014-04-02T22:06:26Z</dcterms:created>
  <dcterms:modified xsi:type="dcterms:W3CDTF">2014-04-03T05:19:02Z</dcterms:modified>
</cp:coreProperties>
</file>